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7" r:id="rId2"/>
    <p:sldId id="258" r:id="rId3"/>
    <p:sldId id="348" r:id="rId4"/>
    <p:sldId id="349" r:id="rId5"/>
    <p:sldId id="275" r:id="rId6"/>
    <p:sldId id="350" r:id="rId7"/>
    <p:sldId id="352" r:id="rId8"/>
    <p:sldId id="353" r:id="rId9"/>
    <p:sldId id="354" r:id="rId10"/>
    <p:sldId id="355" r:id="rId11"/>
    <p:sldId id="356" r:id="rId12"/>
    <p:sldId id="357" r:id="rId13"/>
    <p:sldId id="358" r:id="rId14"/>
    <p:sldId id="351" r:id="rId15"/>
    <p:sldId id="3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mitrios Theodorakis" initials="DT" lastIdx="2" clrIdx="0">
    <p:extLst>
      <p:ext uri="{19B8F6BF-5375-455C-9EA6-DF929625EA0E}">
        <p15:presenceInfo xmlns:p15="http://schemas.microsoft.com/office/powerpoint/2012/main" userId="652e75312011c6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151E3F"/>
    <a:srgbClr val="0202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5" autoAdjust="0"/>
    <p:restoredTop sz="77339" autoAdjust="0"/>
  </p:normalViewPr>
  <p:slideViewPr>
    <p:cSldViewPr snapToGrid="0">
      <p:cViewPr varScale="1">
        <p:scale>
          <a:sx n="81" d="100"/>
          <a:sy n="81" d="100"/>
        </p:scale>
        <p:origin x="63" y="10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B5721C-D303-4311-B2BA-C3D85EB4437C}" type="datetimeFigureOut">
              <a:rPr lang="en-GB" smtClean="0"/>
              <a:t>01/06/2020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4FB5A1-67E2-4DE3-9419-53A9E23355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1152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FB5A1-67E2-4DE3-9419-53A9E233554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969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How is the Earth moving? Or the Milky Way for that matter. Or even bigger, how do clusters of galaxies move?</a:t>
            </a:r>
          </a:p>
          <a:p>
            <a:r>
              <a:rPr lang="en-GB" dirty="0"/>
              <a:t>Perhaps we are going to Mars? It will certainly be a long time before we venture out of the solar system.</a:t>
            </a:r>
          </a:p>
          <a:p>
            <a:endParaRPr lang="en-GB" dirty="0"/>
          </a:p>
          <a:p>
            <a:r>
              <a:rPr lang="en-GB" dirty="0" err="1"/>
              <a:t>Laniakea</a:t>
            </a:r>
            <a:r>
              <a:rPr lang="en-GB" dirty="0"/>
              <a:t> supercluster, https://commons.wikimedia.org/wiki/File:07-Laniakea_(LofE07240).png</a:t>
            </a:r>
          </a:p>
          <a:p>
            <a:endParaRPr lang="en-GB" dirty="0"/>
          </a:p>
          <a:p>
            <a:r>
              <a:rPr lang="en-GB" dirty="0"/>
              <a:t>(The M. Way is in the Local Group highlighted in blue)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FB5A1-67E2-4DE3-9419-53A9E233554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17911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Link to all open source materials.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FB5A1-67E2-4DE3-9419-53A9E233554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396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Use this and the next two slides to introduce yourself as the instructor.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FB5A1-67E2-4DE3-9419-53A9E233554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9096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Introduce yourself!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FB5A1-67E2-4DE3-9419-53A9E233554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4707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Introduce yourself!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FB5A1-67E2-4DE3-9419-53A9E233554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2515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 necessarily in that order! A brief overview of the course.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FB5A1-67E2-4DE3-9419-53A9E233554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2641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We’re on Earth! But that’s part of the Milky Way which is part of a larger cluster of galaxies!</a:t>
            </a:r>
          </a:p>
          <a:p>
            <a:endParaRPr lang="en-GB" dirty="0"/>
          </a:p>
          <a:p>
            <a:r>
              <a:rPr lang="en-GB" dirty="0"/>
              <a:t>Left: NASA, Blue Marble Apollo 17 (1972)</a:t>
            </a:r>
          </a:p>
          <a:p>
            <a:r>
              <a:rPr lang="en-GB" dirty="0"/>
              <a:t>Right: Petr </a:t>
            </a:r>
            <a:r>
              <a:rPr lang="en-GB" dirty="0" err="1"/>
              <a:t>Horálek</a:t>
            </a:r>
            <a:r>
              <a:rPr lang="en-GB" dirty="0"/>
              <a:t>, Plane of the Milky Way over ESA’s Paranal Observatory Chile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FB5A1-67E2-4DE3-9419-53A9E233554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4522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How did life on Earth begin? Are we alone in the Universe?</a:t>
            </a:r>
          </a:p>
          <a:p>
            <a:r>
              <a:rPr lang="en-GB" dirty="0"/>
              <a:t>Is there other life in our solar system perhaps on Enceladus, a moon of Saturn.</a:t>
            </a:r>
          </a:p>
          <a:p>
            <a:endParaRPr lang="en-GB" dirty="0"/>
          </a:p>
          <a:p>
            <a:r>
              <a:rPr lang="en-GB" dirty="0"/>
              <a:t>Enceladus, </a:t>
            </a:r>
            <a:r>
              <a:rPr lang="en-GB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NASA/JPL-Caltech Cassini 2015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FB5A1-67E2-4DE3-9419-53A9E233554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31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planets? The sun? What about comets, asteroids and the wonders outside the solar system?</a:t>
            </a:r>
          </a:p>
          <a:p>
            <a:endParaRPr lang="en-GB" dirty="0"/>
          </a:p>
          <a:p>
            <a:r>
              <a:rPr lang="en-GB" dirty="0"/>
              <a:t>Planets Image WP https://commons.wikimedia.org/wiki/File:Planets2013.jpg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FB5A1-67E2-4DE3-9419-53A9E233554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7972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Did life come from another place in the universe carried on a comet? (Panspermia theory)</a:t>
            </a:r>
          </a:p>
          <a:p>
            <a:endParaRPr lang="en-GB" dirty="0"/>
          </a:p>
          <a:p>
            <a:r>
              <a:rPr lang="en-GB" dirty="0"/>
              <a:t>Come Lovejoy, 2013 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NASA/MSFC/Jacobs Technology/ESSSA/Aaron Kingery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4FB5A1-67E2-4DE3-9419-53A9E233554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9924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mitriosAstro/Astronomy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mitriosAstro/Astronomy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BF1C8-2799-4ABF-ADE7-19E43D9FEB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8000" b="1" i="0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r>
              <a:rPr lang="en-US" dirty="0"/>
              <a:t>Astronomy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572BEF-5A16-489B-8277-E06BC024FE7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Space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829BF7-2C41-48F5-A038-1AF3B0A0A59E}"/>
              </a:ext>
            </a:extLst>
          </p:cNvPr>
          <p:cNvSpPr txBox="1"/>
          <p:nvPr userDrawn="1"/>
        </p:nvSpPr>
        <p:spPr>
          <a:xfrm>
            <a:off x="5524500" y="6116513"/>
            <a:ext cx="6547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</a:rPr>
              <a:t>© Dimitrios Theodorakis GNU General Public License v3.0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https://github.com/DimitriosAstro/Astronomy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5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urc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7B0A067-B643-4222-8FB7-CAB78D768B72}"/>
              </a:ext>
            </a:extLst>
          </p:cNvPr>
          <p:cNvSpPr txBox="1"/>
          <p:nvPr userDrawn="1"/>
        </p:nvSpPr>
        <p:spPr>
          <a:xfrm>
            <a:off x="400594" y="384517"/>
            <a:ext cx="7039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rbel" panose="020B0503020204020204" pitchFamily="34" charset="0"/>
              </a:rPr>
              <a:t>Sources</a:t>
            </a:r>
            <a:r>
              <a:rPr lang="en-GB" sz="3600" dirty="0">
                <a:solidFill>
                  <a:schemeClr val="bg1"/>
                </a:solidFill>
                <a:latin typeface="Corbel" panose="020B0503020204020204" pitchFamily="34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904671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ummar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AAC7DDB-AF49-4B90-A982-1A285ACE130B}"/>
              </a:ext>
            </a:extLst>
          </p:cNvPr>
          <p:cNvSpPr txBox="1"/>
          <p:nvPr userDrawn="1"/>
        </p:nvSpPr>
        <p:spPr>
          <a:xfrm>
            <a:off x="2209800" y="978877"/>
            <a:ext cx="7039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rbel" panose="020B0503020204020204" pitchFamily="34" charset="0"/>
              </a:rPr>
              <a:t>Summary</a:t>
            </a:r>
            <a:r>
              <a:rPr lang="en-GB" sz="3600" dirty="0">
                <a:solidFill>
                  <a:schemeClr val="bg1"/>
                </a:solidFill>
                <a:latin typeface="Corbel" panose="020B0503020204020204" pitchFamily="34" charset="0"/>
              </a:rPr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4604C-A9E8-4775-A510-CBD909CC0A12}"/>
              </a:ext>
            </a:extLst>
          </p:cNvPr>
          <p:cNvSpPr txBox="1"/>
          <p:nvPr userDrawn="1"/>
        </p:nvSpPr>
        <p:spPr>
          <a:xfrm>
            <a:off x="5524500" y="6116513"/>
            <a:ext cx="6547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</a:rPr>
              <a:t>© Dimitrios Theodorakis GNU General Public License v3.0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https://github.com/DimitriosAstro/Astronomy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0386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3385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lue">
    <p:bg>
      <p:bgPr>
        <a:solidFill>
          <a:srgbClr val="15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B67F897-7A4D-42F1-92FE-2B49E1188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435" y="214902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6033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tar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B67F897-7A4D-42F1-92FE-2B49E1188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435" y="214902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952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B67F897-7A4D-42F1-92FE-2B49E1188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435" y="214902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8606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man, ball, star, rain&#10;&#10;Description automatically generated">
            <a:extLst>
              <a:ext uri="{FF2B5EF4-FFF2-40B4-BE49-F238E27FC236}">
                <a16:creationId xmlns:a16="http://schemas.microsoft.com/office/drawing/2014/main" id="{4E1A55D6-05D2-423E-B595-38A19F3737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88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CE92E-166B-4C2E-AC26-71B1FC15D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55EA59-4B5B-4C0E-9857-8EEF968E8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BD26-0B03-4C12-A17C-1152F0256E59}" type="datetimeFigureOut">
              <a:rPr lang="en-GB" smtClean="0"/>
              <a:t>01/06/2020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08DDA-45D2-4A6A-B04A-911DD32E7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967D97-C227-40C3-93BE-1CFAA4CE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7AB10-92AC-4D69-87BE-543AFBDBA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405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69385A-B74C-4B63-BFE4-201459E13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66932-7972-427A-ABB0-DB645B148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0906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63" r:id="rId5"/>
    <p:sldLayoutId id="2147483673" r:id="rId6"/>
    <p:sldLayoutId id="2147483672" r:id="rId7"/>
    <p:sldLayoutId id="2147483664" r:id="rId8"/>
    <p:sldLayoutId id="214748367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orbel" panose="020B05030202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0CF53B-818B-438C-AD0D-88DA1DB1F1FE}"/>
              </a:ext>
            </a:extLst>
          </p:cNvPr>
          <p:cNvSpPr txBox="1"/>
          <p:nvPr/>
        </p:nvSpPr>
        <p:spPr>
          <a:xfrm>
            <a:off x="3468821" y="2521059"/>
            <a:ext cx="74095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Introduce the instructor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Course outline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What will I learn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5 questions astronomy can help answer</a:t>
            </a:r>
          </a:p>
        </p:txBody>
      </p:sp>
    </p:spTree>
    <p:extLst>
      <p:ext uri="{BB962C8B-B14F-4D97-AF65-F5344CB8AC3E}">
        <p14:creationId xmlns:p14="http://schemas.microsoft.com/office/powerpoint/2010/main" val="364383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ird, sitting, monitor, ball&#10;&#10;Description automatically generated">
            <a:extLst>
              <a:ext uri="{FF2B5EF4-FFF2-40B4-BE49-F238E27FC236}">
                <a16:creationId xmlns:a16="http://schemas.microsoft.com/office/drawing/2014/main" id="{3EBA53F6-5754-4C7C-9095-27B238FF93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0" r="14454"/>
          <a:stretch/>
        </p:blipFill>
        <p:spPr>
          <a:xfrm>
            <a:off x="2464947" y="791491"/>
            <a:ext cx="7262106" cy="56708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194A4C-9319-446C-AC3C-F84A1110C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are we?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821925-C35D-480B-BFEC-1B86EE9089E1}"/>
              </a:ext>
            </a:extLst>
          </p:cNvPr>
          <p:cNvSpPr/>
          <p:nvPr/>
        </p:nvSpPr>
        <p:spPr>
          <a:xfrm>
            <a:off x="159283" y="6293436"/>
            <a:ext cx="18466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inherit"/>
              </a:rPr>
              <a:t>NASA/JPL-Caltech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277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94A4C-9319-446C-AC3C-F84A1110C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around us?</a:t>
            </a:r>
          </a:p>
        </p:txBody>
      </p:sp>
      <p:pic>
        <p:nvPicPr>
          <p:cNvPr id="4" name="Picture 3" descr="A picture containing sitting, black, dark, close&#10;&#10;Description automatically generated">
            <a:extLst>
              <a:ext uri="{FF2B5EF4-FFF2-40B4-BE49-F238E27FC236}">
                <a16:creationId xmlns:a16="http://schemas.microsoft.com/office/drawing/2014/main" id="{77C8269B-456E-45A5-836B-BB9B3DE2CC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776" y="1475291"/>
            <a:ext cx="8326448" cy="491260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A4AD8DF-207C-49E1-8A25-AD12A59EDC04}"/>
              </a:ext>
            </a:extLst>
          </p:cNvPr>
          <p:cNvSpPr/>
          <p:nvPr/>
        </p:nvSpPr>
        <p:spPr>
          <a:xfrm>
            <a:off x="10553946" y="6394219"/>
            <a:ext cx="15462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inherit"/>
              </a:rPr>
              <a:t>WP/</a:t>
            </a:r>
            <a:r>
              <a:rPr lang="en-GB" dirty="0" err="1">
                <a:solidFill>
                  <a:schemeClr val="bg1"/>
                </a:solidFill>
                <a:latin typeface="inherit"/>
              </a:rPr>
              <a:t>wikimedia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308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FA024-2F0E-4F26-B2C9-B607863D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 did we come from?</a:t>
            </a:r>
          </a:p>
        </p:txBody>
      </p:sp>
      <p:pic>
        <p:nvPicPr>
          <p:cNvPr id="3" name="Picture 2" descr="A star in the night sky&#10;&#10;Description automatically generated">
            <a:extLst>
              <a:ext uri="{FF2B5EF4-FFF2-40B4-BE49-F238E27FC236}">
                <a16:creationId xmlns:a16="http://schemas.microsoft.com/office/drawing/2014/main" id="{313E85AC-3361-4FE1-9C4C-5FAB6DB2BA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403" y="1540465"/>
            <a:ext cx="7537194" cy="458313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0413B7-D356-4D46-9ED7-3ECAA8E358F0}"/>
              </a:ext>
            </a:extLst>
          </p:cNvPr>
          <p:cNvSpPr/>
          <p:nvPr/>
        </p:nvSpPr>
        <p:spPr>
          <a:xfrm>
            <a:off x="53095" y="6458432"/>
            <a:ext cx="51830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inherit"/>
              </a:rPr>
              <a:t>NASA/MSFC/Jacobs Technology/ESSSA/Aaron Kingery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389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C8711A6-6F0F-4196-BD6C-4E33AB1C65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854" y="1385258"/>
            <a:ext cx="7142292" cy="52283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1FA024-2F0E-4F26-B2C9-B607863D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 are we going?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AAB8D2-1262-4BB7-BFCC-4D3AC5FB9126}"/>
              </a:ext>
            </a:extLst>
          </p:cNvPr>
          <p:cNvSpPr/>
          <p:nvPr/>
        </p:nvSpPr>
        <p:spPr>
          <a:xfrm>
            <a:off x="9291485" y="6387640"/>
            <a:ext cx="28158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inherit"/>
              </a:rPr>
              <a:t>Andrew Z. Colvin/</a:t>
            </a:r>
            <a:r>
              <a:rPr lang="en-GB" dirty="0" err="1">
                <a:solidFill>
                  <a:schemeClr val="bg1"/>
                </a:solidFill>
                <a:latin typeface="inherit"/>
              </a:rPr>
              <a:t>wikimedia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331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00DC-7FD5-4343-8F54-1E5592A17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 Materials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D60F78-7428-4A00-9149-2A48404D6771}"/>
              </a:ext>
            </a:extLst>
          </p:cNvPr>
          <p:cNvSpPr txBox="1"/>
          <p:nvPr/>
        </p:nvSpPr>
        <p:spPr>
          <a:xfrm>
            <a:off x="1087448" y="2736502"/>
            <a:ext cx="100171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All materials for this course are open source and can be found at:</a:t>
            </a:r>
          </a:p>
          <a:p>
            <a:pPr algn="ctr"/>
            <a:endParaRPr lang="en-GB" sz="2800" dirty="0">
              <a:solidFill>
                <a:schemeClr val="bg1"/>
              </a:solidFill>
            </a:endParaRP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github.com/</a:t>
            </a:r>
            <a:r>
              <a:rPr lang="en-GB" sz="2800" dirty="0" err="1">
                <a:solidFill>
                  <a:schemeClr val="bg1"/>
                </a:solidFill>
              </a:rPr>
              <a:t>DimitriosAstro</a:t>
            </a:r>
            <a:r>
              <a:rPr lang="en-GB" sz="2800" dirty="0">
                <a:solidFill>
                  <a:schemeClr val="bg1"/>
                </a:solidFill>
              </a:rPr>
              <a:t>/Astronomy</a:t>
            </a:r>
          </a:p>
        </p:txBody>
      </p:sp>
    </p:spTree>
    <p:extLst>
      <p:ext uri="{BB962C8B-B14F-4D97-AF65-F5344CB8AC3E}">
        <p14:creationId xmlns:p14="http://schemas.microsoft.com/office/powerpoint/2010/main" val="4258135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5181-5910-4790-B006-2EA63A004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6054" y="1690831"/>
            <a:ext cx="10439892" cy="2387600"/>
          </a:xfrm>
        </p:spPr>
        <p:txBody>
          <a:bodyPr/>
          <a:lstStyle/>
          <a:p>
            <a:r>
              <a:rPr lang="en-GB" dirty="0"/>
              <a:t>Astronomy: A History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45F029-CAB6-4134-840B-F418FB0D9F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36377" y="2721984"/>
            <a:ext cx="1992015" cy="627799"/>
          </a:xfrm>
        </p:spPr>
        <p:txBody>
          <a:bodyPr/>
          <a:lstStyle/>
          <a:p>
            <a:r>
              <a:rPr lang="en-GB" dirty="0"/>
              <a:t>Up next:</a:t>
            </a:r>
          </a:p>
        </p:txBody>
      </p:sp>
    </p:spTree>
    <p:extLst>
      <p:ext uri="{BB962C8B-B14F-4D97-AF65-F5344CB8AC3E}">
        <p14:creationId xmlns:p14="http://schemas.microsoft.com/office/powerpoint/2010/main" val="4091060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11161-5D35-4D79-82FC-FECA890B99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Astronomy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A0BEE2-6291-4F94-AFEB-02D18493FF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437067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2727" y="1237672"/>
            <a:ext cx="461818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Mr Theodorakis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Astrophysics specialist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Studied asteroids and other objects passed Neptune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(Trans-</a:t>
            </a:r>
            <a:r>
              <a:rPr kumimoji="0" lang="en-GB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Neptunian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Objects)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770" y="977619"/>
            <a:ext cx="5333333" cy="473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209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758545" y="831273"/>
            <a:ext cx="350981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2014 UZ224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‘</a:t>
            </a:r>
            <a:r>
              <a:rPr kumimoji="0" lang="en-GB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DeeDee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’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Using the Atacama Large Millimeter/</a:t>
            </a:r>
            <a:r>
              <a:rPr kumimoji="0" lang="en-GB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Submillimeter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Array (ALMA)</a:t>
            </a:r>
          </a:p>
        </p:txBody>
      </p:sp>
    </p:spTree>
    <p:extLst>
      <p:ext uri="{BB962C8B-B14F-4D97-AF65-F5344CB8AC3E}">
        <p14:creationId xmlns:p14="http://schemas.microsoft.com/office/powerpoint/2010/main" val="677401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floor, building&#10;&#10;Description generated with high confidence">
            <a:extLst>
              <a:ext uri="{FF2B5EF4-FFF2-40B4-BE49-F238E27FC236}">
                <a16:creationId xmlns:a16="http://schemas.microsoft.com/office/drawing/2014/main" id="{A1BC733F-435B-4E4D-8527-9D0F3DD978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2" r="21923" b="-1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C78905-6A94-4072-9B63-790C57D2F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868" y="434930"/>
            <a:ext cx="5087842" cy="167660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5400" dirty="0"/>
              <a:t>The Dark </a:t>
            </a:r>
            <a:br>
              <a:rPr lang="en-US" sz="5400" dirty="0"/>
            </a:br>
            <a:r>
              <a:rPr lang="en-US" sz="5400" dirty="0"/>
              <a:t>Energy Survey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3BE8C3-BA9C-4638-8EC8-E738F9739280}"/>
              </a:ext>
            </a:extLst>
          </p:cNvPr>
          <p:cNvSpPr txBox="1"/>
          <p:nvPr/>
        </p:nvSpPr>
        <p:spPr>
          <a:xfrm>
            <a:off x="208868" y="2271891"/>
            <a:ext cx="3651466" cy="37854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525 nights over 5 years.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520 megapixel camera images 3 square degrees.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Blanco 4-m telescope at the Cerro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Tololo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Inter-American Observatory in Chile.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F9AE75-B81A-4531-A384-029B9EB09E8F}"/>
              </a:ext>
            </a:extLst>
          </p:cNvPr>
          <p:cNvSpPr txBox="1"/>
          <p:nvPr/>
        </p:nvSpPr>
        <p:spPr>
          <a:xfrm>
            <a:off x="11648903" y="6488658"/>
            <a:ext cx="543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047F9F-C36F-4DCB-AF9E-A1BEFA1AAEE8}"/>
              </a:ext>
            </a:extLst>
          </p:cNvPr>
          <p:cNvSpPr txBox="1"/>
          <p:nvPr/>
        </p:nvSpPr>
        <p:spPr>
          <a:xfrm>
            <a:off x="0" y="6476223"/>
            <a:ext cx="224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Abbott. T. et. al., 2005</a:t>
            </a:r>
          </a:p>
        </p:txBody>
      </p:sp>
    </p:spTree>
    <p:extLst>
      <p:ext uri="{BB962C8B-B14F-4D97-AF65-F5344CB8AC3E}">
        <p14:creationId xmlns:p14="http://schemas.microsoft.com/office/powerpoint/2010/main" val="3749576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4F876-E795-4A60-BEF7-35FA11F18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435" y="214902"/>
            <a:ext cx="10515600" cy="1325563"/>
          </a:xfrm>
        </p:spPr>
        <p:txBody>
          <a:bodyPr/>
          <a:lstStyle/>
          <a:p>
            <a:r>
              <a:rPr lang="en-GB" dirty="0"/>
              <a:t>Course Outline: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CB142-5C28-49C6-9438-425DC8EB0E66}"/>
              </a:ext>
            </a:extLst>
          </p:cNvPr>
          <p:cNvSpPr txBox="1"/>
          <p:nvPr/>
        </p:nvSpPr>
        <p:spPr>
          <a:xfrm>
            <a:off x="684326" y="1718503"/>
            <a:ext cx="35514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The Solar System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planets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Solar system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Solar system 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bg1"/>
              </a:solidFill>
            </a:endParaRPr>
          </a:p>
          <a:p>
            <a:endParaRPr lang="en-GB" sz="2400" b="1" dirty="0">
              <a:solidFill>
                <a:schemeClr val="bg1"/>
              </a:solidFill>
            </a:endParaRPr>
          </a:p>
          <a:p>
            <a:r>
              <a:rPr lang="en-GB" sz="2400" b="1" dirty="0">
                <a:solidFill>
                  <a:schemeClr val="bg1"/>
                </a:solidFill>
              </a:rPr>
              <a:t>Stars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Birth of stars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Main sequence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Death of stars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8311D9-500A-42C9-A4C2-61470BBD0CB5}"/>
              </a:ext>
            </a:extLst>
          </p:cNvPr>
          <p:cNvSpPr txBox="1"/>
          <p:nvPr/>
        </p:nvSpPr>
        <p:spPr>
          <a:xfrm>
            <a:off x="4517926" y="1718502"/>
            <a:ext cx="35514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Cosmology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Hubble’s law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Birth of the universe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Death of the universe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Dark energy and matter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bg1"/>
              </a:solidFill>
            </a:endParaRPr>
          </a:p>
          <a:p>
            <a:r>
              <a:rPr lang="en-GB" sz="2400" b="1" dirty="0">
                <a:solidFill>
                  <a:schemeClr val="bg1"/>
                </a:solidFill>
              </a:rPr>
              <a:t>Spaceflight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Apollo missions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Achieving spaceflight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Space Missions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A7B845-9150-4769-AC93-6F112B5FD483}"/>
              </a:ext>
            </a:extLst>
          </p:cNvPr>
          <p:cNvSpPr txBox="1"/>
          <p:nvPr/>
        </p:nvSpPr>
        <p:spPr>
          <a:xfrm>
            <a:off x="8504904" y="1718502"/>
            <a:ext cx="35514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Galaxies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Milky 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Types of galaxies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bg1"/>
              </a:solidFill>
            </a:endParaRPr>
          </a:p>
          <a:p>
            <a:endParaRPr lang="en-GB" sz="2400" b="1" dirty="0">
              <a:solidFill>
                <a:schemeClr val="bg1"/>
              </a:solidFill>
            </a:endParaRPr>
          </a:p>
          <a:p>
            <a:endParaRPr lang="en-GB" sz="2400" b="1" dirty="0">
              <a:solidFill>
                <a:schemeClr val="bg1"/>
              </a:solidFill>
            </a:endParaRPr>
          </a:p>
          <a:p>
            <a:r>
              <a:rPr lang="en-GB" sz="2400" b="1" dirty="0">
                <a:solidFill>
                  <a:schemeClr val="bg1"/>
                </a:solidFill>
              </a:rPr>
              <a:t>Observations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Observing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Image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87598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927DE-2B59-4993-B442-53F446450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will I learn?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7E0068-2F00-465F-BEEC-079622F51A07}"/>
              </a:ext>
            </a:extLst>
          </p:cNvPr>
          <p:cNvSpPr txBox="1"/>
          <p:nvPr/>
        </p:nvSpPr>
        <p:spPr>
          <a:xfrm>
            <a:off x="949796" y="1954476"/>
            <a:ext cx="1073682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/>
                </a:solidFill>
              </a:rPr>
              <a:t>Facts about the Universe!</a:t>
            </a:r>
            <a:br>
              <a:rPr lang="en-GB" sz="3200" b="1" dirty="0">
                <a:solidFill>
                  <a:schemeClr val="bg1"/>
                </a:solidFill>
              </a:rPr>
            </a:br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/>
                </a:solidFill>
              </a:rPr>
              <a:t>How we came to accept these facts - The Scientific Method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/>
                </a:solidFill>
              </a:rPr>
              <a:t>How to make and analyse your own observations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/>
                </a:solidFill>
              </a:rPr>
              <a:t>How to present your findings</a:t>
            </a:r>
          </a:p>
        </p:txBody>
      </p:sp>
    </p:spTree>
    <p:extLst>
      <p:ext uri="{BB962C8B-B14F-4D97-AF65-F5344CB8AC3E}">
        <p14:creationId xmlns:p14="http://schemas.microsoft.com/office/powerpoint/2010/main" val="3597766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DD775-1441-4AAF-9C49-20BC48E6E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Have a think about these questions: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061956-D3C3-4933-8073-706E06793BF9}"/>
              </a:ext>
            </a:extLst>
          </p:cNvPr>
          <p:cNvSpPr txBox="1"/>
          <p:nvPr/>
        </p:nvSpPr>
        <p:spPr>
          <a:xfrm>
            <a:off x="1575127" y="1612314"/>
            <a:ext cx="566338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/>
                </a:solidFill>
              </a:rPr>
              <a:t>Where are we?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/>
                </a:solidFill>
              </a:rPr>
              <a:t>Who are we?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/>
                </a:solidFill>
              </a:rPr>
              <a:t>What is around us?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/>
                </a:solidFill>
              </a:rPr>
              <a:t>Where did we come from?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b="1" dirty="0">
                <a:solidFill>
                  <a:schemeClr val="bg1"/>
                </a:solidFill>
              </a:rPr>
              <a:t>Where are we going?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DE1FA8-1038-46E6-992A-93B2C4B0415D}"/>
              </a:ext>
            </a:extLst>
          </p:cNvPr>
          <p:cNvSpPr txBox="1"/>
          <p:nvPr/>
        </p:nvSpPr>
        <p:spPr>
          <a:xfrm>
            <a:off x="7144118" y="2961476"/>
            <a:ext cx="45425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How can Astronomy help us answer these questions?</a:t>
            </a:r>
          </a:p>
        </p:txBody>
      </p:sp>
    </p:spTree>
    <p:extLst>
      <p:ext uri="{BB962C8B-B14F-4D97-AF65-F5344CB8AC3E}">
        <p14:creationId xmlns:p14="http://schemas.microsoft.com/office/powerpoint/2010/main" val="4047268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2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94A4C-9319-446C-AC3C-F84A1110C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 are we?</a:t>
            </a:r>
          </a:p>
        </p:txBody>
      </p:sp>
      <p:pic>
        <p:nvPicPr>
          <p:cNvPr id="4" name="Picture 3" descr="A picture containing sitting, table, white, black&#10;&#10;Description automatically generated">
            <a:extLst>
              <a:ext uri="{FF2B5EF4-FFF2-40B4-BE49-F238E27FC236}">
                <a16:creationId xmlns:a16="http://schemas.microsoft.com/office/drawing/2014/main" id="{3B6AFAB7-4175-4FEC-A247-2145FC7159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31" y="1663616"/>
            <a:ext cx="4404852" cy="4409083"/>
          </a:xfrm>
          <a:prstGeom prst="rect">
            <a:avLst/>
          </a:prstGeom>
        </p:spPr>
      </p:pic>
      <p:pic>
        <p:nvPicPr>
          <p:cNvPr id="6" name="Picture 5" descr="A picture containing outdoor, water, nature, mountain&#10;&#10;Description automatically generated">
            <a:extLst>
              <a:ext uri="{FF2B5EF4-FFF2-40B4-BE49-F238E27FC236}">
                <a16:creationId xmlns:a16="http://schemas.microsoft.com/office/drawing/2014/main" id="{4453D3CC-BD45-48CF-A568-FC461A83FC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303" y="2007016"/>
            <a:ext cx="6114635" cy="372228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5EB5334-AC8C-42CA-9D33-1E16EEC30F54}"/>
              </a:ext>
            </a:extLst>
          </p:cNvPr>
          <p:cNvSpPr/>
          <p:nvPr/>
        </p:nvSpPr>
        <p:spPr>
          <a:xfrm>
            <a:off x="10389514" y="5309108"/>
            <a:ext cx="13474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inherit"/>
              </a:rPr>
              <a:t>Petr </a:t>
            </a:r>
            <a:r>
              <a:rPr lang="en-GB" dirty="0" err="1">
                <a:solidFill>
                  <a:schemeClr val="bg1"/>
                </a:solidFill>
                <a:latin typeface="inherit"/>
              </a:rPr>
              <a:t>Horálek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4FAD3-AEFC-4B36-BDAD-82F378099787}"/>
              </a:ext>
            </a:extLst>
          </p:cNvPr>
          <p:cNvSpPr/>
          <p:nvPr/>
        </p:nvSpPr>
        <p:spPr>
          <a:xfrm>
            <a:off x="631231" y="5678440"/>
            <a:ext cx="7039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inherit"/>
              </a:rPr>
              <a:t>NASA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561935"/>
      </p:ext>
    </p:extLst>
  </p:cSld>
  <p:clrMapOvr>
    <a:masterClrMapping/>
  </p:clrMapOvr>
</p:sld>
</file>

<file path=ppt/theme/theme1.xml><?xml version="1.0" encoding="utf-8"?>
<a:theme xmlns:a="http://schemas.openxmlformats.org/drawingml/2006/main" name="Astr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7.pptx" id="{864364BC-E2FF-4C8C-9885-ABAD73FEF215}" vid="{EC6B3508-95A9-4E8F-8FBE-6AE02AAB80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AstroTemplate</Template>
  <TotalTime>73</TotalTime>
  <Words>563</Words>
  <Application>Microsoft Office PowerPoint</Application>
  <PresentationFormat>Widescreen</PresentationFormat>
  <Paragraphs>131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inherit</vt:lpstr>
      <vt:lpstr>Arial</vt:lpstr>
      <vt:lpstr>Calibri</vt:lpstr>
      <vt:lpstr>Calibri Light</vt:lpstr>
      <vt:lpstr>Corbel</vt:lpstr>
      <vt:lpstr>Astro</vt:lpstr>
      <vt:lpstr>PowerPoint Presentation</vt:lpstr>
      <vt:lpstr>Astronomy</vt:lpstr>
      <vt:lpstr>PowerPoint Presentation</vt:lpstr>
      <vt:lpstr>PowerPoint Presentation</vt:lpstr>
      <vt:lpstr>The Dark  Energy Survey</vt:lpstr>
      <vt:lpstr>Course Outline:</vt:lpstr>
      <vt:lpstr>What will I learn?</vt:lpstr>
      <vt:lpstr>Have a think about these questions:</vt:lpstr>
      <vt:lpstr>Where are we?</vt:lpstr>
      <vt:lpstr>Who are we?</vt:lpstr>
      <vt:lpstr>What is around us?</vt:lpstr>
      <vt:lpstr>Where did we come from?</vt:lpstr>
      <vt:lpstr>Where are we going?</vt:lpstr>
      <vt:lpstr>Class Materials</vt:lpstr>
      <vt:lpstr>Astronomy: A History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Dimitrios Theodorakis</dc:creator>
  <cp:lastModifiedBy>Dimitrios Theodorakis</cp:lastModifiedBy>
  <cp:revision>16</cp:revision>
  <dcterms:created xsi:type="dcterms:W3CDTF">2020-06-01T13:31:25Z</dcterms:created>
  <dcterms:modified xsi:type="dcterms:W3CDTF">2020-06-01T14:44:42Z</dcterms:modified>
</cp:coreProperties>
</file>

<file path=docProps/thumbnail.jpeg>
</file>